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6" r:id="rId2"/>
    <p:sldId id="327" r:id="rId3"/>
    <p:sldId id="394" r:id="rId4"/>
  </p:sldIdLst>
  <p:sldSz cx="12192000" cy="6858000"/>
  <p:notesSz cx="6797675" cy="9928225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in Siekierzyński" initials="MS" lastIdx="3" clrIdx="0">
    <p:extLst>
      <p:ext uri="{19B8F6BF-5375-455C-9EA6-DF929625EA0E}">
        <p15:presenceInfo xmlns:p15="http://schemas.microsoft.com/office/powerpoint/2012/main" userId="S-1-5-21-3267672595-2815945055-2461220716-21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FF99"/>
    <a:srgbClr val="B57341"/>
    <a:srgbClr val="6A4326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Styl pośredni 1 — Ak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Styl pośredni 4 — Ak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Styl jasny 1 — Ak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yl pośredni 4 — Ak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Styl z motywem 1 — Ak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9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66" y="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52BDCD-CB3A-4A52-8430-0223D2207D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84D66C5-3EE7-4A49-AF1A-EA2CE8BC2D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31337B5-35C0-4E5D-B615-2D9EFDDDD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C6DD812-5F9A-4D7D-81AD-02E1AABAE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FF049FD-AD1A-4ADC-926D-834597DED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18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FB661D-51E8-451D-A782-AB3C08B08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FBF824C-FCCF-4213-81CD-E3204E57D4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ED93ABF-6FD1-4C8D-A292-BB246D876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16EBE3F-1256-4933-9BE1-45B1B907C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15410CF-D804-4268-ABD5-AF42EC0D5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350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17443A7E-42D7-433A-9FF8-18B115D39D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1C2368D-2880-4462-BF66-232A9B5B60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C5D65BB-4EB6-4D8C-89D0-243FD2C5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E421B5C-B8A8-4ACD-B1CF-C03B42B02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22EABC3-98AC-40C4-8E29-69CCA78B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324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6C86FD4-DFF1-4DDD-B492-F7E15F1D7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70B62C1-AFAF-448C-BC35-804DE6148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B353BDC-33AC-424E-83C5-5133F7162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837BB95-2D2D-4888-A09B-5AB991615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39F7454-0665-4F1E-8B5D-BC685577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916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62505B4-E3B8-41F3-A514-22A2B13AD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AE71C93-6F0B-4946-862E-AF67CEAB4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479AA99-92AE-4E16-958D-D89358793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DC9E9E7-7706-41B7-9CB9-08FCB62F0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E8DF5A7-818D-43F5-B430-4FA48B868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9712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F29BD6B-5C13-4836-8270-30829A144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C215549-083D-4C7B-AF55-ABEEBEDAE5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A595DA5-0664-48B3-B288-73ED0D8153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1AEDD22-74E9-4B6A-A283-916A3B8C8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BA5F509-81CE-40DA-9F24-DABC5183B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0118D63-AD2E-4764-8F7A-ED195FDCE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589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B68F571-B991-4AD5-9070-B69987541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CA79FE9-4434-41AB-A822-190008444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BC97170-4F17-4AC6-A171-02B6B9C93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C0A2B73-B0B9-43F9-86C4-ECDC46D744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6E5334-5C37-4FDC-B277-E1455D5015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C2DB6D5-211C-4601-A85F-DF423C19D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C1CEF266-6661-4FB7-A23E-D3A29B9A4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9EDA4789-D9D4-4C86-8858-83A7BB744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798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5284135-9465-433F-B8CB-F8510C011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3BF3A183-79A3-46A0-BEB3-2C6446156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C1B0021B-0355-4E57-B51A-5E4BF8816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C2AA39C-EE20-47E8-A315-53BDCA7E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1350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FE7651CA-9B79-4FD0-B8EC-B3311201C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BCAC2FA4-F8E7-4D97-AE7C-549E39DAF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83172C5-5F55-4AB6-9D19-9485C94B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365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1FCDEA2-C301-46AA-8AF9-7E2DE932A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1F34FF6-59F4-4C37-9825-06B139C20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4DE2DB3-BD44-4ED8-B801-6404EB8294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E8462CF-1218-46AE-8BC7-412264AC4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CD7163A-B18C-497A-B226-62C5AD6BD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1EAD3EE-2543-4A97-8825-A2D4FA5F9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467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73F5AFD-BE93-4549-92B4-F259FBB6E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D21D02D6-6CA7-4E29-B331-4ED961D9FB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855D477-390D-42D8-9F0E-AAA047075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E4DC273-F917-45E6-8360-9A0318D6D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F9EB910-3FD4-46D9-A65B-C834403DD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94B569F-1B55-4BA6-B2FD-4EB6C7D4C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335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0942A436-E733-4F07-8AE8-F6FB34C7A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FCB5197-7377-4030-823B-28C622D7A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1975033-BC9F-40B4-9052-B6AB66BAB9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9A875-943E-4960-B864-973D63149DD6}" type="datetimeFigureOut">
              <a:rPr lang="pl-PL" smtClean="0"/>
              <a:t>11.08.2021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64DCF1A-3B9F-4BF3-883F-B35382B4E7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5930BBC-17E1-44A2-B034-599074252F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38A11-5049-406E-9E88-02B4A555D3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694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ójkąt równoramienny 3">
            <a:extLst>
              <a:ext uri="{FF2B5EF4-FFF2-40B4-BE49-F238E27FC236}">
                <a16:creationId xmlns:a16="http://schemas.microsoft.com/office/drawing/2014/main" id="{29B1DF7F-1A1C-4A95-937A-0BBFD2BD3BBC}"/>
              </a:ext>
            </a:extLst>
          </p:cNvPr>
          <p:cNvSpPr/>
          <p:nvPr/>
        </p:nvSpPr>
        <p:spPr>
          <a:xfrm rot="5400000">
            <a:off x="6899458" y="-7830642"/>
            <a:ext cx="2941634" cy="17584614"/>
          </a:xfrm>
          <a:prstGeom prst="triangle">
            <a:avLst>
              <a:gd name="adj" fmla="val 0"/>
            </a:avLst>
          </a:prstGeom>
          <a:solidFill>
            <a:srgbClr val="6A4326"/>
          </a:solidFill>
          <a:ln>
            <a:solidFill>
              <a:srgbClr val="6A4326"/>
            </a:soli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/>
          </a:p>
        </p:txBody>
      </p:sp>
      <p:sp useBgFill="1">
        <p:nvSpPr>
          <p:cNvPr id="5" name="Tytuł 1">
            <a:extLst>
              <a:ext uri="{FF2B5EF4-FFF2-40B4-BE49-F238E27FC236}">
                <a16:creationId xmlns:a16="http://schemas.microsoft.com/office/drawing/2014/main" id="{FC67BE48-9FE4-428A-9E31-A44BEE891369}"/>
              </a:ext>
            </a:extLst>
          </p:cNvPr>
          <p:cNvSpPr txBox="1">
            <a:spLocks/>
          </p:cNvSpPr>
          <p:nvPr/>
        </p:nvSpPr>
        <p:spPr>
          <a:xfrm>
            <a:off x="0" y="222191"/>
            <a:ext cx="12191999" cy="10672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608138">
              <a:defRPr/>
            </a:pPr>
            <a:r>
              <a:rPr lang="pl-PL" sz="3600" b="1" dirty="0">
                <a:latin typeface="+mn-lt"/>
              </a:rPr>
              <a:t>Termomodernizacja obiektów użyteczności publicznej w Węgrowie </a:t>
            </a:r>
            <a:r>
              <a:rPr lang="pl-PL" sz="3600" b="1" i="1" dirty="0">
                <a:latin typeface="+mn-lt"/>
              </a:rPr>
              <a:t>(projekt zakończony)</a:t>
            </a:r>
            <a:endParaRPr lang="pl-PL" sz="3600" dirty="0">
              <a:latin typeface="+mn-lt"/>
            </a:endParaRPr>
          </a:p>
        </p:txBody>
      </p:sp>
      <p:sp>
        <p:nvSpPr>
          <p:cNvPr id="6" name="Symbol zastępczy zawartości 2">
            <a:extLst>
              <a:ext uri="{FF2B5EF4-FFF2-40B4-BE49-F238E27FC236}">
                <a16:creationId xmlns:a16="http://schemas.microsoft.com/office/drawing/2014/main" id="{E9513445-11FC-4753-8B70-50116EFB82C9}"/>
              </a:ext>
            </a:extLst>
          </p:cNvPr>
          <p:cNvSpPr txBox="1">
            <a:spLocks/>
          </p:cNvSpPr>
          <p:nvPr/>
        </p:nvSpPr>
        <p:spPr>
          <a:xfrm>
            <a:off x="0" y="1805009"/>
            <a:ext cx="8869680" cy="4917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500"/>
              </a:spcBef>
              <a:defRPr/>
            </a:pPr>
            <a:r>
              <a:rPr lang="pl-PL" sz="1600" b="1" dirty="0"/>
              <a:t>Przedmiotem projektu było przeprowadzenie prac termomodernizacyjnych i modernizacyjnych zwiększających efektywność energetyczną oraz ekologiczną</a:t>
            </a:r>
          </a:p>
          <a:p>
            <a:pPr algn="l">
              <a:spcBef>
                <a:spcPts val="500"/>
              </a:spcBef>
              <a:buFont typeface="Wingdings" panose="05000000000000000000" pitchFamily="2" charset="2"/>
              <a:buNone/>
              <a:defRPr/>
            </a:pPr>
            <a:r>
              <a:rPr lang="pl-PL" sz="1600" b="1" dirty="0"/>
              <a:t> 8 budynków użyteczności publicznej w 6 lokalizacjach: </a:t>
            </a:r>
          </a:p>
          <a:p>
            <a:pPr algn="l">
              <a:spcBef>
                <a:spcPts val="500"/>
              </a:spcBef>
              <a:buFont typeface="Wingdings" panose="05000000000000000000" pitchFamily="2" charset="2"/>
              <a:buNone/>
              <a:defRPr/>
            </a:pPr>
            <a:endParaRPr lang="pl-PL" sz="1600" b="1" dirty="0"/>
          </a:p>
          <a:p>
            <a:pPr marL="400050" lvl="1" algn="l">
              <a:buFontTx/>
              <a:buNone/>
              <a:defRPr/>
            </a:pPr>
            <a:r>
              <a:rPr lang="pl-PL" sz="1600" dirty="0"/>
              <a:t>1.Szkoła Podstawowa nr 2 im. Jana Pawła II (3 budynki w tym sala gimnastyczna)</a:t>
            </a:r>
          </a:p>
          <a:p>
            <a:pPr marL="400050" lvl="1" algn="l">
              <a:buFontTx/>
              <a:buNone/>
              <a:defRPr/>
            </a:pPr>
            <a:r>
              <a:rPr lang="pl-PL" sz="1600" dirty="0"/>
              <a:t>2. Gimnazjum (Szkoła Podstawowa nr 1 im. Jana Dobrogosta Krasińskiego)</a:t>
            </a:r>
          </a:p>
          <a:p>
            <a:pPr marL="400050" lvl="1" algn="l">
              <a:buFontTx/>
              <a:buNone/>
              <a:defRPr/>
            </a:pPr>
            <a:r>
              <a:rPr lang="pl-PL" sz="1600" dirty="0"/>
              <a:t>3. Przedszkole Nr 2 „Pod Słoneczkiem”</a:t>
            </a:r>
          </a:p>
          <a:p>
            <a:pPr marL="400050" lvl="1" algn="l">
              <a:buFontTx/>
              <a:buNone/>
              <a:defRPr/>
            </a:pPr>
            <a:r>
              <a:rPr lang="pl-PL" sz="1600" dirty="0"/>
              <a:t>4. Urząd Miejski ul. Rynek Mariacki 16</a:t>
            </a:r>
          </a:p>
          <a:p>
            <a:pPr marL="400050" lvl="1" algn="l">
              <a:buFontTx/>
              <a:buNone/>
              <a:defRPr/>
            </a:pPr>
            <a:r>
              <a:rPr lang="pl-PL" sz="1600" dirty="0"/>
              <a:t>5. Dom Dziennego Pobytu ul. Żeromskiego 4a</a:t>
            </a:r>
          </a:p>
          <a:p>
            <a:pPr marL="400050" lvl="1" algn="l">
              <a:buFontTx/>
              <a:buNone/>
              <a:defRPr/>
            </a:pPr>
            <a:r>
              <a:rPr lang="pl-PL" sz="1600" dirty="0"/>
              <a:t>6. Urząd Stanu Cywilnego ul. Gdańska 2</a:t>
            </a:r>
          </a:p>
          <a:p>
            <a:pPr marL="400050" lvl="1" algn="l">
              <a:buFontTx/>
              <a:buNone/>
              <a:defRPr/>
            </a:pPr>
            <a:endParaRPr lang="pl-PL" sz="1600" dirty="0"/>
          </a:p>
          <a:p>
            <a:pPr algn="l">
              <a:spcBef>
                <a:spcPts val="500"/>
              </a:spcBef>
              <a:defRPr/>
            </a:pPr>
            <a:r>
              <a:rPr lang="pl-PL" sz="1600" dirty="0"/>
              <a:t>Umowa o dofinansowanie podpisana 16 sierpnia 2018 r. </a:t>
            </a:r>
          </a:p>
          <a:p>
            <a:pPr algn="l">
              <a:spcBef>
                <a:spcPts val="500"/>
              </a:spcBef>
              <a:defRPr/>
            </a:pPr>
            <a:r>
              <a:rPr lang="pl-PL" sz="1600" dirty="0"/>
              <a:t>Okres realizacji : </a:t>
            </a:r>
            <a:r>
              <a:rPr lang="pl-PL" sz="1600" b="1" dirty="0"/>
              <a:t>do 31.12.2020 r.</a:t>
            </a:r>
          </a:p>
          <a:p>
            <a:pPr algn="l">
              <a:spcBef>
                <a:spcPts val="500"/>
              </a:spcBef>
              <a:defRPr/>
            </a:pPr>
            <a:r>
              <a:rPr lang="pl-PL" sz="1600" b="1" dirty="0"/>
              <a:t>Wartość projektu: 8 303 352,18 PLN</a:t>
            </a:r>
          </a:p>
          <a:p>
            <a:pPr algn="l">
              <a:spcBef>
                <a:spcPts val="500"/>
              </a:spcBef>
              <a:defRPr/>
            </a:pPr>
            <a:r>
              <a:rPr lang="pl-PL" sz="1600" dirty="0"/>
              <a:t>Wartość dofinansowania ze środków Unii Europejskiej na podstawie decyzji Zarządu Województwa Mazowieckiego: </a:t>
            </a:r>
            <a:r>
              <a:rPr lang="pl-PL" sz="1600" b="1" dirty="0"/>
              <a:t>5 006 232,01 PLN</a:t>
            </a:r>
            <a:r>
              <a:rPr lang="pl-PL" sz="1600" dirty="0"/>
              <a:t>, co stanowi 80% wydatków kwalifikowanych</a:t>
            </a:r>
          </a:p>
        </p:txBody>
      </p:sp>
      <p:pic>
        <p:nvPicPr>
          <p:cNvPr id="8" name="Obraz 3" descr="Od lewej znak Funduszy Europejskich złożony z symbolu graficznego, nazwy Fundusze Europejskie oraz odwołania do Programu Regionalnego; w środku Flaga Polski z napisem Rzeczpospolita Polska następmie logo promocyjne Mazowsza złożone z ozdobnego napisu Mazowsze oraz podpisu Serce Polski; zestaw podstawowy zamyka znak Unii Europejskiej złożony z flagi Unii Europejskiej i napisu Unia Europejska oraz Europejskie Fundusze Strukturalne i Inwestycyjne. Napisy znajdują się po lewej stronie flagi.">
            <a:extLst>
              <a:ext uri="{FF2B5EF4-FFF2-40B4-BE49-F238E27FC236}">
                <a16:creationId xmlns:a16="http://schemas.microsoft.com/office/drawing/2014/main" id="{892C7DCF-5475-4C05-B796-1850E1180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786" y="6276828"/>
            <a:ext cx="5964095" cy="533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B2DA1AB-21A1-49C8-8644-013476B6FB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00" y="89149"/>
            <a:ext cx="1340000" cy="1606486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0FC4D4DC-9CE0-42A1-85A3-EF7D0784EC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000" y="6255252"/>
            <a:ext cx="2011184" cy="555327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3DAF741E-A273-4CFF-8ACC-6C06E79E26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947" y="3760630"/>
            <a:ext cx="2384474" cy="1056374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A1FEF169-D23D-4AA2-9DB3-94F161A940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367" y="2704255"/>
            <a:ext cx="2088345" cy="1056375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E02E1FA1-8D21-4835-A804-85ECB4740B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680" y="1538521"/>
            <a:ext cx="2293221" cy="1116554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450A3500-082C-45EA-9379-3DF07E0811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948" y="4492793"/>
            <a:ext cx="2384474" cy="110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85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ójkąt równoramienny 3">
            <a:extLst>
              <a:ext uri="{FF2B5EF4-FFF2-40B4-BE49-F238E27FC236}">
                <a16:creationId xmlns:a16="http://schemas.microsoft.com/office/drawing/2014/main" id="{29B1DF7F-1A1C-4A95-937A-0BBFD2BD3BBC}"/>
              </a:ext>
            </a:extLst>
          </p:cNvPr>
          <p:cNvSpPr/>
          <p:nvPr/>
        </p:nvSpPr>
        <p:spPr>
          <a:xfrm rot="5400000">
            <a:off x="6899458" y="-7830642"/>
            <a:ext cx="2941634" cy="17584614"/>
          </a:xfrm>
          <a:prstGeom prst="triangle">
            <a:avLst>
              <a:gd name="adj" fmla="val 0"/>
            </a:avLst>
          </a:prstGeom>
          <a:solidFill>
            <a:srgbClr val="6A4326"/>
          </a:solidFill>
          <a:ln>
            <a:solidFill>
              <a:srgbClr val="6A4326"/>
            </a:soli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/>
          </a:p>
        </p:txBody>
      </p:sp>
      <p:sp useBgFill="1">
        <p:nvSpPr>
          <p:cNvPr id="5" name="Tytuł 1">
            <a:extLst>
              <a:ext uri="{FF2B5EF4-FFF2-40B4-BE49-F238E27FC236}">
                <a16:creationId xmlns:a16="http://schemas.microsoft.com/office/drawing/2014/main" id="{FC67BE48-9FE4-428A-9E31-A44BEE891369}"/>
              </a:ext>
            </a:extLst>
          </p:cNvPr>
          <p:cNvSpPr txBox="1">
            <a:spLocks/>
          </p:cNvSpPr>
          <p:nvPr/>
        </p:nvSpPr>
        <p:spPr>
          <a:xfrm>
            <a:off x="0" y="239282"/>
            <a:ext cx="12191999" cy="105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608138">
              <a:defRPr/>
            </a:pPr>
            <a:r>
              <a:rPr lang="pl-PL" sz="3600" b="1" dirty="0">
                <a:latin typeface="+mn-lt"/>
              </a:rPr>
              <a:t>Termomodernizacja obiektów użyteczności publicznej w Węgrowie </a:t>
            </a:r>
            <a:r>
              <a:rPr lang="pl-PL" sz="3600" b="1" i="1" dirty="0">
                <a:latin typeface="+mn-lt"/>
              </a:rPr>
              <a:t>(projekt zakończony)</a:t>
            </a:r>
            <a:endParaRPr lang="pl-PL" sz="3600" dirty="0">
              <a:latin typeface="+mn-lt"/>
            </a:endParaRPr>
          </a:p>
        </p:txBody>
      </p:sp>
      <p:sp>
        <p:nvSpPr>
          <p:cNvPr id="6" name="Symbol zastępczy zawartości 2">
            <a:extLst>
              <a:ext uri="{FF2B5EF4-FFF2-40B4-BE49-F238E27FC236}">
                <a16:creationId xmlns:a16="http://schemas.microsoft.com/office/drawing/2014/main" id="{E9513445-11FC-4753-8B70-50116EFB82C9}"/>
              </a:ext>
            </a:extLst>
          </p:cNvPr>
          <p:cNvSpPr txBox="1">
            <a:spLocks/>
          </p:cNvSpPr>
          <p:nvPr/>
        </p:nvSpPr>
        <p:spPr>
          <a:xfrm>
            <a:off x="51276" y="1845768"/>
            <a:ext cx="8212506" cy="40593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endParaRPr lang="pl-PL" sz="1800" dirty="0"/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l-PL" sz="1800" dirty="0"/>
              <a:t>W 2020 roku  kontynuowano  i zakończono prace budowlane na obiektach w zakresie: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pl-PL" sz="1800" dirty="0"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o</a:t>
            </a:r>
            <a:r>
              <a:rPr lang="pl-PL" sz="1800" dirty="0"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cieplenia </a:t>
            </a:r>
            <a:r>
              <a:rPr lang="pl-PL" sz="1800" dirty="0"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stropodachów wentylowanych i stropodachów nad łącznikami,</a:t>
            </a:r>
            <a:r>
              <a:rPr lang="pl-PL" sz="1800" dirty="0"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r>
              <a:rPr lang="pl-PL" sz="1800" dirty="0">
                <a:latin typeface="Arial" panose="020B0604020202020204" pitchFamily="34" charset="0"/>
                <a:ea typeface="Lucida Sans Unicode" panose="020B0602030504020204" pitchFamily="34" charset="0"/>
              </a:rPr>
              <a:t>poddasza, </a:t>
            </a:r>
            <a:r>
              <a:rPr lang="pl-PL" sz="1800" dirty="0"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ścian zewnętrznych,</a:t>
            </a:r>
            <a:r>
              <a:rPr lang="pl-PL" sz="1800" dirty="0">
                <a:latin typeface="Arial" panose="020B0604020202020204" pitchFamily="34" charset="0"/>
                <a:ea typeface="Lucida Sans Unicode" panose="020B0602030504020204" pitchFamily="34" charset="0"/>
              </a:rPr>
              <a:t>, </a:t>
            </a:r>
            <a:r>
              <a:rPr lang="pl-PL" sz="1800" dirty="0"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ścian piwnic (na gruncie), </a:t>
            </a:r>
            <a:r>
              <a:rPr lang="pl-PL" sz="1800" dirty="0">
                <a:effectLst/>
                <a:latin typeface="Arial" panose="020B0604020202020204" pitchFamily="34" charset="0"/>
                <a:ea typeface="Lucida Sans Unicode" panose="020B0602030504020204" pitchFamily="34" charset="0"/>
              </a:rPr>
              <a:t>podłóg,</a:t>
            </a:r>
            <a:endParaRPr lang="pl-PL" sz="180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pl-PL" sz="1800" dirty="0"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m</a:t>
            </a:r>
            <a:r>
              <a:rPr lang="pl-PL" sz="1800" dirty="0"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odernizacji instalacji </a:t>
            </a:r>
            <a:r>
              <a:rPr lang="pl-PL" sz="1800" dirty="0" err="1"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c.w.u</a:t>
            </a:r>
            <a:r>
              <a:rPr lang="pl-PL" sz="1800" dirty="0"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(pompa ciepła, panele PV), instalacji grzewczej c.o.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pl-PL" sz="1800" dirty="0"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w</a:t>
            </a:r>
            <a:r>
              <a:rPr lang="pl-PL" sz="1800" dirty="0"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ymiany</a:t>
            </a:r>
            <a:r>
              <a:rPr lang="pl-PL" sz="1800" dirty="0">
                <a:latin typeface="Arial" panose="020B0604020202020204" pitchFamily="34" charset="0"/>
                <a:ea typeface="Lucida Sans Unicode" panose="020B0602030504020204" pitchFamily="34" charset="0"/>
              </a:rPr>
              <a:t> </a:t>
            </a:r>
            <a:r>
              <a:rPr lang="pl-PL" sz="1800" dirty="0"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oświetlenia na energooszczędne,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pl-PL" sz="1800" dirty="0"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wymiany </a:t>
            </a:r>
            <a:r>
              <a:rPr lang="pl-PL" sz="1800" dirty="0">
                <a:latin typeface="Arial" panose="020B0604020202020204" pitchFamily="34" charset="0"/>
                <a:ea typeface="Lucida Sans Unicode" panose="020B0602030504020204" pitchFamily="34" charset="0"/>
              </a:rPr>
              <a:t>stolarki okiennej i drzwiowej</a:t>
            </a:r>
            <a:r>
              <a:rPr lang="pl-PL" sz="1800" dirty="0"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,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pl-PL" sz="1800" dirty="0"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wymiany </a:t>
            </a:r>
            <a:r>
              <a:rPr lang="pl-PL" sz="1800" dirty="0"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instalacji odgromowej.</a:t>
            </a:r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pl-PL" sz="1800" dirty="0">
              <a:effectLst/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l-PL" sz="1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l-PL" sz="1800" dirty="0"/>
          </a:p>
        </p:txBody>
      </p:sp>
      <p:pic>
        <p:nvPicPr>
          <p:cNvPr id="8" name="Obraz 3" descr="Od lewej znak Funduszy Europejskich złożony z symbolu graficznego, nazwy Fundusze Europejskie oraz odwołania do Programu Regionalnego; w środku Flaga Polski z napisem Rzeczpospolita Polska następmie logo promocyjne Mazowsza złożone z ozdobnego napisu Mazowsze oraz podpisu Serce Polski; zestaw podstawowy zamyka znak Unii Europejskiej złożony z flagi Unii Europejskiej i napisu Unia Europejska oraz Europejskie Fundusze Strukturalne i Inwestycyjne. Napisy znajdują się po lewej stronie flagi.">
            <a:extLst>
              <a:ext uri="{FF2B5EF4-FFF2-40B4-BE49-F238E27FC236}">
                <a16:creationId xmlns:a16="http://schemas.microsoft.com/office/drawing/2014/main" id="{892C7DCF-5475-4C05-B796-1850E1180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644" y="6067814"/>
            <a:ext cx="6370709" cy="764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B2DA1AB-21A1-49C8-8644-013476B6FB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00" y="89149"/>
            <a:ext cx="1340000" cy="1606486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B387552F-7979-4082-9C34-404F647AD5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782" y="2908425"/>
            <a:ext cx="2446696" cy="1106911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EC3E997D-1375-4D66-8E36-A3A304C85F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130" y="4099709"/>
            <a:ext cx="2368455" cy="98224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634FAC9B-A00D-4B43-B378-4B990D4CA6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111" y="1532374"/>
            <a:ext cx="2446697" cy="1225918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916C026F-C19E-4115-A22F-5CB7D64CF0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992" y="4571622"/>
            <a:ext cx="2481944" cy="110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78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ójkąt równoramienny 3">
            <a:extLst>
              <a:ext uri="{FF2B5EF4-FFF2-40B4-BE49-F238E27FC236}">
                <a16:creationId xmlns:a16="http://schemas.microsoft.com/office/drawing/2014/main" id="{29B1DF7F-1A1C-4A95-937A-0BBFD2BD3BBC}"/>
              </a:ext>
            </a:extLst>
          </p:cNvPr>
          <p:cNvSpPr/>
          <p:nvPr/>
        </p:nvSpPr>
        <p:spPr>
          <a:xfrm rot="5400000">
            <a:off x="6899458" y="-7830642"/>
            <a:ext cx="2941634" cy="17584614"/>
          </a:xfrm>
          <a:prstGeom prst="triangle">
            <a:avLst>
              <a:gd name="adj" fmla="val 0"/>
            </a:avLst>
          </a:prstGeom>
          <a:solidFill>
            <a:srgbClr val="6A4326"/>
          </a:solidFill>
          <a:ln>
            <a:solidFill>
              <a:srgbClr val="6A4326"/>
            </a:solidFill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/>
          </a:p>
        </p:txBody>
      </p:sp>
      <p:sp useBgFill="1">
        <p:nvSpPr>
          <p:cNvPr id="5" name="Tytuł 1">
            <a:extLst>
              <a:ext uri="{FF2B5EF4-FFF2-40B4-BE49-F238E27FC236}">
                <a16:creationId xmlns:a16="http://schemas.microsoft.com/office/drawing/2014/main" id="{FC67BE48-9FE4-428A-9E31-A44BEE891369}"/>
              </a:ext>
            </a:extLst>
          </p:cNvPr>
          <p:cNvSpPr txBox="1">
            <a:spLocks/>
          </p:cNvSpPr>
          <p:nvPr/>
        </p:nvSpPr>
        <p:spPr>
          <a:xfrm>
            <a:off x="0" y="239282"/>
            <a:ext cx="12191999" cy="105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608138">
              <a:defRPr/>
            </a:pPr>
            <a:r>
              <a:rPr lang="pl-PL" sz="3600" b="1" dirty="0">
                <a:latin typeface="+mn-lt"/>
              </a:rPr>
              <a:t>Termomodernizacja obiektów użyteczności publicznej w Węgrowie </a:t>
            </a:r>
            <a:r>
              <a:rPr lang="pl-PL" sz="3600" b="1" i="1" dirty="0">
                <a:latin typeface="+mn-lt"/>
              </a:rPr>
              <a:t>(projekt zakończony)</a:t>
            </a:r>
            <a:endParaRPr lang="pl-PL" sz="3600" dirty="0">
              <a:latin typeface="+mn-lt"/>
            </a:endParaRPr>
          </a:p>
        </p:txBody>
      </p:sp>
      <p:sp>
        <p:nvSpPr>
          <p:cNvPr id="6" name="Symbol zastępczy zawartości 2">
            <a:extLst>
              <a:ext uri="{FF2B5EF4-FFF2-40B4-BE49-F238E27FC236}">
                <a16:creationId xmlns:a16="http://schemas.microsoft.com/office/drawing/2014/main" id="{E9513445-11FC-4753-8B70-50116EFB82C9}"/>
              </a:ext>
            </a:extLst>
          </p:cNvPr>
          <p:cNvSpPr txBox="1">
            <a:spLocks/>
          </p:cNvSpPr>
          <p:nvPr/>
        </p:nvSpPr>
        <p:spPr>
          <a:xfrm>
            <a:off x="301831" y="1845768"/>
            <a:ext cx="8733801" cy="42220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l-PL" sz="1800" dirty="0"/>
              <a:t>Dodatkowo poza zakresem dofinansowania unijnego w ramach projektu termomodernizacji w 2020 roku  Miasto Wręgów z własnych środków wykonało: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l-PL" sz="900" dirty="0"/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Modernizację Strefy wejściowej w Szkole Podstawowej Nr 2 im. Jana Pawła II</a:t>
            </a:r>
          </a:p>
          <a:p>
            <a:pPr marL="360363" lvl="1" algn="l">
              <a:lnSpc>
                <a:spcPct val="100000"/>
              </a:lnSpc>
              <a:spcBef>
                <a:spcPts val="0"/>
              </a:spcBef>
            </a:pP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polegającej na przebudowie schodów  wejściowych, wymianę 4 szt. drzwi, wymiana 2 okien, wykonanie murków ogniowych, wykonanie pasa docieplenia wełną mineralną szerokości 3,30 m</a:t>
            </a:r>
          </a:p>
          <a:p>
            <a:pPr marL="360363" lvl="1" algn="l">
              <a:lnSpc>
                <a:spcPct val="100000"/>
              </a:lnSpc>
              <a:spcBef>
                <a:spcPts val="0"/>
              </a:spcBef>
            </a:pPr>
            <a:r>
              <a:rPr lang="pl-PL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Wartość robót :  295 000,00 PLN</a:t>
            </a:r>
          </a:p>
          <a:p>
            <a:pPr marL="360363" lvl="1" algn="l">
              <a:lnSpc>
                <a:spcPct val="100000"/>
              </a:lnSpc>
              <a:spcBef>
                <a:spcPts val="0"/>
              </a:spcBef>
            </a:pPr>
            <a:endParaRPr lang="pl-PL" sz="9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algn="l">
              <a:lnSpc>
                <a:spcPct val="100000"/>
              </a:lnSpc>
              <a:spcBef>
                <a:spcPts val="0"/>
              </a:spcBef>
            </a:pPr>
            <a:r>
              <a:rPr lang="pl-PL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Modernizację Przedszkola nr 2  Pod Słoneczkiem</a:t>
            </a:r>
          </a:p>
          <a:p>
            <a:pPr marL="360363" lvl="1" algn="l">
              <a:lnSpc>
                <a:spcPct val="100000"/>
              </a:lnSpc>
              <a:spcBef>
                <a:spcPts val="0"/>
              </a:spcBef>
            </a:pP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polegającą na wykonaniu </a:t>
            </a:r>
            <a:r>
              <a: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instalacji grawitacyjnego systemu oddymiania ewakuacyjnych klatek schodowych</a:t>
            </a:r>
          </a:p>
          <a:p>
            <a:pPr marL="360363" lvl="1" algn="l">
              <a:lnSpc>
                <a:spcPct val="100000"/>
              </a:lnSpc>
              <a:spcBef>
                <a:spcPts val="0"/>
              </a:spcBef>
            </a:pPr>
            <a:r>
              <a:rPr lang="pl-PL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Wartość robót :175 250,00 PLN</a:t>
            </a:r>
            <a:endParaRPr lang="pl-PL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algn="l">
              <a:lnSpc>
                <a:spcPct val="100000"/>
              </a:lnSpc>
              <a:spcBef>
                <a:spcPts val="0"/>
              </a:spcBef>
            </a:pPr>
            <a:endParaRPr lang="pl-PL" sz="9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pl-PL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Elewację budynku Domu Dziennego Pobytu	</a:t>
            </a:r>
          </a:p>
          <a:p>
            <a:pPr marL="360363" algn="l">
              <a:lnSpc>
                <a:spcPct val="100000"/>
              </a:lnSpc>
              <a:spcBef>
                <a:spcPts val="0"/>
              </a:spcBef>
            </a:pPr>
            <a:r>
              <a:rPr lang="pl-P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ułożenie tynku elewacyjnego cienkowarstwowego mineralnego, malowanie elewacji farbą, montaż nowych rynien oraz rur spustowych, odbojnic do ściany budynku, wymiana drzwi wejściowych</a:t>
            </a:r>
          </a:p>
          <a:p>
            <a:pPr marL="360363" algn="l">
              <a:lnSpc>
                <a:spcPct val="100000"/>
              </a:lnSpc>
              <a:spcBef>
                <a:spcPts val="0"/>
              </a:spcBef>
            </a:pPr>
            <a:r>
              <a:rPr lang="pl-PL" sz="1600" b="1" dirty="0">
                <a:latin typeface="Calibri" panose="020F0502020204030204" pitchFamily="34" charset="0"/>
                <a:cs typeface="Times New Roman" panose="02020603050405020304" pitchFamily="18" charset="0"/>
              </a:rPr>
              <a:t>Wartość robót: 49 815,00 PLN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l-PL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1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pl-PL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363" lvl="1" algn="l">
              <a:lnSpc>
                <a:spcPct val="100000"/>
              </a:lnSpc>
              <a:spcBef>
                <a:spcPts val="0"/>
              </a:spcBef>
            </a:pPr>
            <a:endParaRPr lang="pl-PL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03263" lvl="1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pl-PL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l-PL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l-PL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l-PL" sz="1800" dirty="0"/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just"/>
            <a:endParaRPr lang="pl-PL" sz="1800" dirty="0">
              <a:effectLst/>
              <a:latin typeface="Times New Roman" panose="02020603050405020304" pitchFamily="18" charset="0"/>
              <a:ea typeface="Lucida Sans Unicode" panose="020B0602030504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pl-PL" sz="1800" dirty="0">
              <a:effectLst/>
              <a:latin typeface="Arial" panose="020B0604020202020204" pitchFamily="34" charset="0"/>
              <a:ea typeface="Lucida Sans Unicode" panose="020B0602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l-PL" sz="1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l-PL" sz="1800" dirty="0"/>
          </a:p>
        </p:txBody>
      </p:sp>
      <p:pic>
        <p:nvPicPr>
          <p:cNvPr id="8" name="Obraz 3" descr="Od lewej znak Funduszy Europejskich złożony z symbolu graficznego, nazwy Fundusze Europejskie oraz odwołania do Programu Regionalnego; w środku Flaga Polski z napisem Rzeczpospolita Polska następmie logo promocyjne Mazowsza złożone z ozdobnego napisu Mazowsze oraz podpisu Serce Polski; zestaw podstawowy zamyka znak Unii Europejskiej złożony z flagi Unii Europejskiej i napisu Unia Europejska oraz Europejskie Fundusze Strukturalne i Inwestycyjne. Napisy znajdują się po lewej stronie flagi.">
            <a:extLst>
              <a:ext uri="{FF2B5EF4-FFF2-40B4-BE49-F238E27FC236}">
                <a16:creationId xmlns:a16="http://schemas.microsoft.com/office/drawing/2014/main" id="{892C7DCF-5475-4C05-B796-1850E1180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554" y="6217947"/>
            <a:ext cx="7399800" cy="61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B2DA1AB-21A1-49C8-8644-013476B6FB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00" y="89149"/>
            <a:ext cx="1340000" cy="1606486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80418C8E-D9A4-4351-B2FC-D844D590AE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812" y="4910770"/>
            <a:ext cx="2744357" cy="121288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DB30122-1F5D-413F-9471-094733C8B9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632" y="2037917"/>
            <a:ext cx="2744357" cy="105020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9B3C2D7D-EF80-41AB-86F9-934B1F40EB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076" y="3611728"/>
            <a:ext cx="2744357" cy="114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45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</TotalTime>
  <Words>371</Words>
  <Application>Microsoft Office PowerPoint</Application>
  <PresentationFormat>Panoramiczny</PresentationFormat>
  <Paragraphs>62</Paragraphs>
  <Slides>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Wingdings</vt:lpstr>
      <vt:lpstr>Motyw pakietu Office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Marcin Siekierzyński</dc:creator>
  <cp:lastModifiedBy>Anna Piotrowska</cp:lastModifiedBy>
  <cp:revision>221</cp:revision>
  <cp:lastPrinted>2020-01-24T09:09:00Z</cp:lastPrinted>
  <dcterms:created xsi:type="dcterms:W3CDTF">2019-01-30T08:21:10Z</dcterms:created>
  <dcterms:modified xsi:type="dcterms:W3CDTF">2021-08-11T11:32:12Z</dcterms:modified>
</cp:coreProperties>
</file>